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62" r:id="rId5"/>
    <p:sldId id="286" r:id="rId6"/>
    <p:sldId id="287" r:id="rId7"/>
    <p:sldId id="261" r:id="rId8"/>
    <p:sldId id="289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0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91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8" autoAdjust="0"/>
    <p:restoredTop sz="89227" autoAdjust="0"/>
  </p:normalViewPr>
  <p:slideViewPr>
    <p:cSldViewPr snapToGrid="0">
      <p:cViewPr varScale="1">
        <p:scale>
          <a:sx n="60" d="100"/>
          <a:sy n="60" d="100"/>
        </p:scale>
        <p:origin x="12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B2364-FCB4-4581-A49D-01DD1388AFA1}" type="datetimeFigureOut">
              <a:rPr lang="en-US" smtClean="0"/>
              <a:t>03-Apr-18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B6C0C-A357-4790-9F67-3B46B97E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9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38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in house because</a:t>
            </a:r>
            <a:r>
              <a:rPr lang="en-US" baseline="0" dirty="0"/>
              <a:t> w</a:t>
            </a:r>
            <a:r>
              <a:rPr lang="en-US" dirty="0"/>
              <a:t>hat staff will do or support is what students will do and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40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single student can be your greatest advocate and supporter to help</a:t>
            </a:r>
            <a:r>
              <a:rPr lang="en-US" baseline="0" dirty="0"/>
              <a:t> build momentum for larger classes.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64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to add in your time before and after class. YOU are worth something otherwise students</a:t>
            </a:r>
            <a:r>
              <a:rPr lang="en-US" baseline="0" dirty="0"/>
              <a:t> wouldn’t be there!</a:t>
            </a:r>
            <a:endParaRPr lang="en-US" dirty="0"/>
          </a:p>
          <a:p>
            <a:endParaRPr lang="en-US" dirty="0"/>
          </a:p>
          <a:p>
            <a:r>
              <a:rPr lang="en-US" dirty="0"/>
              <a:t>Regarding Overhead:</a:t>
            </a:r>
          </a:p>
          <a:p>
            <a:r>
              <a:rPr lang="en-US" dirty="0"/>
              <a:t>  Classroom/Building</a:t>
            </a:r>
          </a:p>
          <a:p>
            <a:r>
              <a:rPr lang="en-US" dirty="0"/>
              <a:t>  Utilities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Are these expenses absorbed by dive center?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Do you have to rent facilities?  </a:t>
            </a:r>
            <a:r>
              <a:rPr lang="en-US" sz="2400" dirty="0"/>
              <a:t>(If so, the expense goes into per class part of formula.)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49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85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54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50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assessment is to be conducted after all other courses elements are completed.</a:t>
            </a:r>
          </a:p>
          <a:p>
            <a:r>
              <a:rPr lang="en-US" dirty="0"/>
              <a:t>Learning continues throughout the course processes - including skill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1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84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Required equipment is noted</a:t>
            </a:r>
            <a:r>
              <a:rPr lang="en-US" baseline="0" dirty="0"/>
              <a:t> as a reminder for instructors so all equipment can be made available before beginning (This list does not need to be read out loud.)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42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7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7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Getting Started Guide</a:t>
            </a:r>
            <a:r>
              <a:rPr lang="en-US" i="0" dirty="0"/>
              <a:t> is available under the Help link.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6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92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2150">
              <a:buNone/>
            </a:pPr>
            <a:r>
              <a:rPr lang="en-US" sz="3600" dirty="0"/>
              <a:t>Professional level training</a:t>
            </a:r>
          </a:p>
          <a:p>
            <a:pPr marL="914400"/>
            <a:r>
              <a:rPr lang="en-US" sz="3600" dirty="0"/>
              <a:t>BLS: CPR &amp; FA – DM</a:t>
            </a:r>
          </a:p>
          <a:p>
            <a:pPr marL="914400"/>
            <a:r>
              <a:rPr lang="en-US" sz="3600" dirty="0"/>
              <a:t>DFA Pro – Instructional staff</a:t>
            </a:r>
          </a:p>
          <a:p>
            <a:pPr marL="692150">
              <a:buNone/>
            </a:pPr>
            <a:r>
              <a:rPr lang="en-US" sz="3600" dirty="0"/>
              <a:t>Rescue diver</a:t>
            </a:r>
          </a:p>
          <a:p>
            <a:pPr marL="914400" lvl="3"/>
            <a:r>
              <a:rPr lang="en-US" sz="3200" dirty="0"/>
              <a:t>DEMP </a:t>
            </a:r>
          </a:p>
          <a:p>
            <a:pPr marL="914400" lvl="3"/>
            <a:r>
              <a:rPr lang="en-US" sz="3600" dirty="0"/>
              <a:t>Fish ID/Ecology programs and other </a:t>
            </a:r>
            <a:r>
              <a:rPr lang="en-US" sz="3600" dirty="0" err="1"/>
              <a:t>ConEd</a:t>
            </a:r>
            <a:endParaRPr lang="en-US" sz="3600" dirty="0"/>
          </a:p>
          <a:p>
            <a:pPr marL="914400"/>
            <a:r>
              <a:rPr lang="en-US" sz="3600" dirty="0"/>
              <a:t>HMLI</a:t>
            </a:r>
          </a:p>
          <a:p>
            <a:pPr marL="692150">
              <a:buNone/>
            </a:pPr>
            <a:r>
              <a:rPr lang="en-US" sz="3600" dirty="0"/>
              <a:t>Open Water courses </a:t>
            </a:r>
          </a:p>
          <a:p>
            <a:pPr marL="914400"/>
            <a:r>
              <a:rPr lang="en-US" sz="3600" dirty="0"/>
              <a:t>Emergency Oxygen and Neuro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71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“Bystander CPR remains unacceptably low in many communities.”</a:t>
            </a:r>
          </a:p>
          <a:p>
            <a:pPr algn="r"/>
            <a:r>
              <a:rPr lang="en-US" sz="1200" b="1" i="1" dirty="0"/>
              <a:t>	2015 American Heart Association Guidelines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36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to</a:t>
            </a:r>
            <a:r>
              <a:rPr lang="en-US" baseline="0" dirty="0"/>
              <a:t> get discussion started</a:t>
            </a:r>
            <a:endParaRPr lang="en-US" dirty="0"/>
          </a:p>
          <a:p>
            <a:r>
              <a:rPr lang="en-US" dirty="0"/>
              <a:t>Encourage</a:t>
            </a:r>
            <a:r>
              <a:rPr lang="en-US" baseline="0" dirty="0"/>
              <a:t> candidates to think creatively and offer their own suggestions.</a:t>
            </a:r>
          </a:p>
          <a:p>
            <a:r>
              <a:rPr lang="en-US" baseline="0" dirty="0"/>
              <a:t>Where have they seen unaddressed need?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63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HMLI is just one possibility </a:t>
            </a:r>
          </a:p>
          <a:p>
            <a:r>
              <a:rPr lang="en-US" dirty="0"/>
              <a:t>Encourage candidates</a:t>
            </a:r>
            <a:r>
              <a:rPr lang="en-US" baseline="0" dirty="0"/>
              <a:t> to continue discussion from last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6C0C-A357-4790-9F67-3B46B97ED1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5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2231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335438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2850" y="6583676"/>
            <a:ext cx="127635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1600200" algn="l"/>
              </a:tabLst>
            </a:pPr>
            <a:r>
              <a:rPr lang="en-US" dirty="0"/>
              <a:t>v 2.0       </a:t>
            </a:r>
            <a:fld id="{34776E3F-3AA1-4FC4-890B-C6533D7369E9}" type="slidenum">
              <a:rPr lang="en-US" smtClean="0"/>
              <a:pPr algn="l">
                <a:tabLst>
                  <a:tab pos="1600200" algn="l"/>
                </a:tabLs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4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2850" y="6583676"/>
            <a:ext cx="127635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1600200" algn="l"/>
              </a:tabLst>
            </a:pPr>
            <a:r>
              <a:rPr lang="en-US" dirty="0"/>
              <a:t>v 2.0       </a:t>
            </a:r>
            <a:fld id="{34776E3F-3AA1-4FC4-890B-C6533D7369E9}" type="slidenum">
              <a:rPr lang="en-US" smtClean="0"/>
              <a:pPr algn="l">
                <a:tabLst>
                  <a:tab pos="1600200" algn="l"/>
                </a:tabLs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3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2850" y="6583676"/>
            <a:ext cx="127635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1600200" algn="l"/>
              </a:tabLst>
            </a:pPr>
            <a:r>
              <a:rPr lang="en-US" dirty="0"/>
              <a:t>v 2.0       </a:t>
            </a:r>
            <a:fld id="{34776E3F-3AA1-4FC4-890B-C6533D7369E9}" type="slidenum">
              <a:rPr lang="en-US" smtClean="0"/>
              <a:pPr algn="l">
                <a:tabLst>
                  <a:tab pos="1600200" algn="l"/>
                </a:tabLs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6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2850" y="6583676"/>
            <a:ext cx="127635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1600200" algn="l"/>
              </a:tabLst>
            </a:pPr>
            <a:r>
              <a:rPr lang="en-US" dirty="0"/>
              <a:t>v 2.0       </a:t>
            </a:r>
            <a:fld id="{34776E3F-3AA1-4FC4-890B-C6533D7369E9}" type="slidenum">
              <a:rPr lang="en-US" smtClean="0"/>
              <a:pPr algn="l">
                <a:tabLst>
                  <a:tab pos="1600200" algn="l"/>
                </a:tabLs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6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2850" y="6583676"/>
            <a:ext cx="127635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1600200" algn="l"/>
              </a:tabLst>
            </a:pPr>
            <a:r>
              <a:rPr lang="en-US" dirty="0"/>
              <a:t>v 2.0       </a:t>
            </a:r>
            <a:fld id="{34776E3F-3AA1-4FC4-890B-C6533D7369E9}" type="slidenum">
              <a:rPr lang="en-US" smtClean="0"/>
              <a:pPr algn="l">
                <a:tabLst>
                  <a:tab pos="1600200" algn="l"/>
                </a:tabLs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0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2850" y="6583676"/>
            <a:ext cx="127635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1600200" algn="l"/>
              </a:tabLst>
            </a:pPr>
            <a:r>
              <a:rPr lang="en-US" dirty="0"/>
              <a:t>v 2.0       </a:t>
            </a:r>
            <a:fld id="{34776E3F-3AA1-4FC4-890B-C6533D7369E9}" type="slidenum">
              <a:rPr lang="en-US" smtClean="0"/>
              <a:pPr algn="l">
                <a:tabLst>
                  <a:tab pos="1600200" algn="l"/>
                </a:tabLs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8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62850" y="6583676"/>
            <a:ext cx="127635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1600200" algn="l"/>
              </a:tabLst>
            </a:pPr>
            <a:r>
              <a:rPr lang="en-US" dirty="0"/>
              <a:t>v 2.0       </a:t>
            </a:r>
            <a:fld id="{34776E3F-3AA1-4FC4-890B-C6533D7369E9}" type="slidenum">
              <a:rPr lang="en-US" smtClean="0"/>
              <a:pPr algn="l">
                <a:tabLst>
                  <a:tab pos="1600200" algn="l"/>
                </a:tabLs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0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2850" y="6583676"/>
            <a:ext cx="127635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1600200" algn="l"/>
              </a:tabLst>
            </a:pPr>
            <a:r>
              <a:rPr lang="en-US" dirty="0"/>
              <a:t>v 2.0       </a:t>
            </a:r>
            <a:fld id="{34776E3F-3AA1-4FC4-890B-C6533D7369E9}" type="slidenum">
              <a:rPr lang="en-US" smtClean="0"/>
              <a:pPr algn="l">
                <a:tabLst>
                  <a:tab pos="1600200" algn="l"/>
                </a:tabLs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1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2850" y="6583676"/>
            <a:ext cx="127635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1600200" algn="l"/>
              </a:tabLst>
            </a:pPr>
            <a:r>
              <a:rPr lang="en-US" dirty="0"/>
              <a:t>v 2.0       </a:t>
            </a:r>
            <a:fld id="{34776E3F-3AA1-4FC4-890B-C6533D7369E9}" type="slidenum">
              <a:rPr lang="en-US" smtClean="0"/>
              <a:pPr algn="l">
                <a:tabLst>
                  <a:tab pos="1600200" algn="l"/>
                </a:tabLs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9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2850" y="6583676"/>
            <a:ext cx="127635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1600200" algn="l"/>
              </a:tabLst>
            </a:pPr>
            <a:r>
              <a:rPr lang="en-US" dirty="0"/>
              <a:t>v 2.0       </a:t>
            </a:r>
            <a:fld id="{34776E3F-3AA1-4FC4-890B-C6533D7369E9}" type="slidenum">
              <a:rPr lang="en-US" smtClean="0"/>
              <a:pPr algn="l">
                <a:tabLst>
                  <a:tab pos="1600200" algn="l"/>
                </a:tabLs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0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2850" y="6583676"/>
            <a:ext cx="127635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1600200" algn="l"/>
              </a:tabLst>
            </a:pPr>
            <a:r>
              <a:rPr lang="en-US" dirty="0"/>
              <a:t>v 2.0       </a:t>
            </a:r>
            <a:fld id="{34776E3F-3AA1-4FC4-890B-C6533D7369E9}" type="slidenum">
              <a:rPr lang="en-US" smtClean="0"/>
              <a:pPr algn="l">
                <a:tabLst>
                  <a:tab pos="1600200" algn="l"/>
                </a:tabLs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0650" y="250827"/>
            <a:ext cx="7448550" cy="87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0650" y="1330324"/>
            <a:ext cx="7448550" cy="4689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2850" y="6583676"/>
            <a:ext cx="127635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1600200" algn="l"/>
              </a:tabLst>
            </a:pPr>
            <a:r>
              <a:rPr lang="en-US" dirty="0"/>
              <a:t>v 2.0       </a:t>
            </a:r>
            <a:fld id="{34776E3F-3AA1-4FC4-890B-C6533D7369E9}" type="slidenum">
              <a:rPr lang="en-US" smtClean="0"/>
              <a:pPr algn="l">
                <a:tabLst>
                  <a:tab pos="1600200" algn="l"/>
                </a:tabLs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7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an.diverelearning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550" y="722313"/>
            <a:ext cx="7562850" cy="2387600"/>
          </a:xfrm>
        </p:spPr>
        <p:txBody>
          <a:bodyPr>
            <a:normAutofit/>
          </a:bodyPr>
          <a:lstStyle/>
          <a:p>
            <a:r>
              <a:rPr lang="en-US" sz="3400" b="1" kern="0" cap="all" dirty="0">
                <a:solidFill>
                  <a:schemeClr val="bg1">
                    <a:lumMod val="50000"/>
                  </a:schemeClr>
                </a:solidFill>
              </a:rPr>
              <a:t>DAN TRAINING</a:t>
            </a:r>
            <a:br>
              <a:rPr lang="en-US" sz="3400" b="1" kern="0" cap="al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400" b="1" kern="0" cap="all" dirty="0">
                <a:solidFill>
                  <a:schemeClr val="bg1">
                    <a:lumMod val="50000"/>
                  </a:schemeClr>
                </a:solidFill>
              </a:rPr>
              <a:t>Instructor Qualification Course (IQC)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CORE Part 2 MODULE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94317" y="6538275"/>
            <a:ext cx="5177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August 2017 v 2.1 Portuguese</a:t>
            </a:r>
          </a:p>
        </p:txBody>
      </p:sp>
    </p:spTree>
    <p:extLst>
      <p:ext uri="{BB962C8B-B14F-4D97-AF65-F5344CB8AC3E}">
        <p14:creationId xmlns:p14="http://schemas.microsoft.com/office/powerpoint/2010/main" val="874324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fessionell scuba diver underwater Stock Photo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0" b="10694"/>
          <a:stretch/>
        </p:blipFill>
        <p:spPr>
          <a:xfrm rot="19674818" flipH="1">
            <a:off x="5275545" y="3885672"/>
            <a:ext cx="2399603" cy="2123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400" dirty="0">
                <a:solidFill>
                  <a:schemeClr val="bg1">
                    <a:lumMod val="50000"/>
                  </a:schemeClr>
                </a:solidFill>
              </a:rPr>
              <a:t>Conecte-se com seus Alunos / Mergulhadores Ativos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0" y="1330324"/>
            <a:ext cx="7315200" cy="4689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>
                <a:solidFill>
                  <a:schemeClr val="bg1">
                    <a:lumMod val="50000"/>
                  </a:schemeClr>
                </a:solidFill>
              </a:rPr>
              <a:t>Promova o interesse no treinamento</a:t>
            </a:r>
          </a:p>
          <a:p>
            <a:pPr marL="465138"/>
            <a:r>
              <a:rPr lang="pt-BR" dirty="0"/>
              <a:t>Faça combinados dos cursos </a:t>
            </a:r>
            <a:r>
              <a:rPr lang="pt-BR" dirty="0">
                <a:solidFill>
                  <a:srgbClr val="C00000"/>
                </a:solidFill>
              </a:rPr>
              <a:t>DAN</a:t>
            </a:r>
            <a:r>
              <a:rPr lang="pt-BR" dirty="0"/>
              <a:t> com outros cursos de mergulho </a:t>
            </a:r>
          </a:p>
          <a:p>
            <a:pPr marL="465138"/>
            <a:r>
              <a:rPr lang="pt-BR" dirty="0"/>
              <a:t>Promova-os na baixa temporada</a:t>
            </a:r>
          </a:p>
          <a:p>
            <a:pPr marL="0" indent="0">
              <a:buNone/>
            </a:pPr>
            <a:r>
              <a:rPr lang="pt-BR" sz="3000" b="1" dirty="0">
                <a:solidFill>
                  <a:schemeClr val="bg1">
                    <a:lumMod val="50000"/>
                  </a:schemeClr>
                </a:solidFill>
              </a:rPr>
              <a:t>Benefícios</a:t>
            </a:r>
            <a:r>
              <a:rPr lang="pt-BR" sz="32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t-BR" sz="3200" b="1" dirty="0">
              <a:solidFill>
                <a:schemeClr val="bg1">
                  <a:lumMod val="50000"/>
                </a:schemeClr>
              </a:solidFill>
            </a:endParaRPr>
          </a:p>
          <a:p>
            <a:pPr marL="465138"/>
            <a:r>
              <a:rPr lang="pt-BR" dirty="0"/>
              <a:t>Agregue valor a cursos</a:t>
            </a:r>
          </a:p>
          <a:p>
            <a:pPr marL="465138"/>
            <a:r>
              <a:rPr lang="pt-BR" dirty="0"/>
              <a:t>Viagens</a:t>
            </a:r>
          </a:p>
          <a:p>
            <a:pPr marL="465138"/>
            <a:r>
              <a:rPr lang="pt-BR" dirty="0"/>
              <a:t>Equipamento </a:t>
            </a:r>
          </a:p>
        </p:txBody>
      </p:sp>
    </p:spTree>
    <p:extLst>
      <p:ext uri="{BB962C8B-B14F-4D97-AF65-F5344CB8AC3E}">
        <p14:creationId xmlns:p14="http://schemas.microsoft.com/office/powerpoint/2010/main" val="4210562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>
                <a:solidFill>
                  <a:schemeClr val="bg1">
                    <a:lumMod val="50000"/>
                  </a:schemeClr>
                </a:solidFill>
              </a:rPr>
              <a:t>Oportunidades na sua Comunidade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0" y="1330324"/>
            <a:ext cx="7448550" cy="512035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pt-BR" sz="3000" b="1" dirty="0">
                <a:solidFill>
                  <a:schemeClr val="bg1">
                    <a:lumMod val="50000"/>
                  </a:schemeClr>
                </a:solidFill>
              </a:rPr>
              <a:t>Em especial RCP</a:t>
            </a:r>
          </a:p>
          <a:p>
            <a:pPr marL="457200" lvl="1" indent="0">
              <a:buNone/>
            </a:pPr>
            <a:r>
              <a:rPr lang="pt-BR" sz="3000" dirty="0"/>
              <a:t>BLS:CPR &amp; FA</a:t>
            </a:r>
          </a:p>
          <a:p>
            <a:pPr lvl="2"/>
            <a:r>
              <a:rPr lang="pt-BR" sz="2800" dirty="0"/>
              <a:t>Escoteiros</a:t>
            </a:r>
          </a:p>
          <a:p>
            <a:pPr lvl="2"/>
            <a:r>
              <a:rPr lang="pt-BR" sz="2800" dirty="0"/>
              <a:t>Grupos Religiosos</a:t>
            </a:r>
          </a:p>
          <a:p>
            <a:pPr lvl="2"/>
            <a:r>
              <a:rPr lang="pt-BR" sz="2800" dirty="0"/>
              <a:t>Associações</a:t>
            </a:r>
          </a:p>
          <a:p>
            <a:pPr lvl="2"/>
            <a:endParaRPr lang="pt-BR" sz="1100" dirty="0"/>
          </a:p>
          <a:p>
            <a:pPr marL="457200" lvl="1" indent="0">
              <a:buNone/>
            </a:pPr>
            <a:r>
              <a:rPr lang="pt-BR" sz="3000" dirty="0"/>
              <a:t>CPR:HCP</a:t>
            </a:r>
          </a:p>
          <a:p>
            <a:pPr lvl="2"/>
            <a:r>
              <a:rPr lang="pt-BR" sz="2800" dirty="0"/>
              <a:t>Babás</a:t>
            </a:r>
          </a:p>
          <a:p>
            <a:pPr lvl="2"/>
            <a:r>
              <a:rPr lang="pt-BR" sz="2800" dirty="0"/>
              <a:t>Profissionais da Saúde</a:t>
            </a:r>
          </a:p>
          <a:p>
            <a:pPr lvl="2"/>
            <a:r>
              <a:rPr lang="pt-BR" sz="2800" dirty="0"/>
              <a:t>Guarda Vidas</a:t>
            </a:r>
          </a:p>
        </p:txBody>
      </p:sp>
      <p:pic>
        <p:nvPicPr>
          <p:cNvPr id="6" name="Picture 5" descr="... สวยๆ จาก http://www.ci.bellevue.wa.us/cpr_training.ht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1438275"/>
            <a:ext cx="30480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69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Lifeguard Chair Free Stock Photo - Public Domain Picture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9" b="5520"/>
          <a:stretch/>
        </p:blipFill>
        <p:spPr>
          <a:xfrm>
            <a:off x="6197532" y="4748892"/>
            <a:ext cx="1358946" cy="1589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0" y="250827"/>
            <a:ext cx="7636972" cy="873124"/>
          </a:xfrm>
        </p:spPr>
        <p:txBody>
          <a:bodyPr>
            <a:normAutofit/>
          </a:bodyPr>
          <a:lstStyle/>
          <a:p>
            <a:r>
              <a:rPr lang="pt-BR" sz="3400" dirty="0">
                <a:solidFill>
                  <a:schemeClr val="bg1">
                    <a:lumMod val="50000"/>
                  </a:schemeClr>
                </a:solidFill>
              </a:rPr>
              <a:t>Oportunidades na sua Comunidade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0" y="1330324"/>
            <a:ext cx="7448550" cy="512035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pt-BR" sz="3000" b="1" dirty="0">
                <a:solidFill>
                  <a:schemeClr val="bg1">
                    <a:lumMod val="50000"/>
                  </a:schemeClr>
                </a:solidFill>
              </a:rPr>
              <a:t>Pense fora do mergulho</a:t>
            </a:r>
          </a:p>
          <a:p>
            <a:pPr marL="457200" lvl="1" indent="0">
              <a:buNone/>
            </a:pPr>
            <a:r>
              <a:rPr lang="pt-BR" sz="3000" dirty="0"/>
              <a:t>DEMP</a:t>
            </a:r>
          </a:p>
          <a:p>
            <a:pPr lvl="2"/>
            <a:r>
              <a:rPr lang="pt-BR" sz="2800" dirty="0"/>
              <a:t>Marinas</a:t>
            </a:r>
          </a:p>
          <a:p>
            <a:pPr lvl="2"/>
            <a:r>
              <a:rPr lang="pt-BR" sz="2800" dirty="0"/>
              <a:t>Atividades aquáticas</a:t>
            </a:r>
          </a:p>
          <a:p>
            <a:pPr lvl="2"/>
            <a:r>
              <a:rPr lang="pt-BR" sz="2800" dirty="0"/>
              <a:t>Parques aquáticos</a:t>
            </a:r>
          </a:p>
          <a:p>
            <a:pPr marL="914400" lvl="2" indent="0">
              <a:buNone/>
            </a:pPr>
            <a:endParaRPr lang="pt-BR" sz="1400" dirty="0"/>
          </a:p>
          <a:p>
            <a:pPr marL="457200" lvl="1" indent="0">
              <a:buNone/>
            </a:pPr>
            <a:r>
              <a:rPr lang="pt-BR" sz="3000" dirty="0" err="1"/>
              <a:t>Neuro</a:t>
            </a:r>
            <a:endParaRPr lang="pt-BR" sz="3000" dirty="0"/>
          </a:p>
          <a:p>
            <a:pPr lvl="2"/>
            <a:r>
              <a:rPr lang="pt-BR" sz="2800" dirty="0"/>
              <a:t>Grupos de idosos</a:t>
            </a:r>
          </a:p>
          <a:p>
            <a:pPr lvl="2"/>
            <a:r>
              <a:rPr lang="pt-BR" sz="2800" dirty="0"/>
              <a:t>Profissionais</a:t>
            </a:r>
          </a:p>
          <a:p>
            <a:pPr lvl="3"/>
            <a:r>
              <a:rPr lang="pt-BR" sz="2400" dirty="0"/>
              <a:t>Assistentes médicos</a:t>
            </a:r>
          </a:p>
          <a:p>
            <a:pPr lvl="2"/>
            <a:r>
              <a:rPr lang="pt-BR" sz="2800" dirty="0"/>
              <a:t>Guarda-vidas</a:t>
            </a:r>
          </a:p>
        </p:txBody>
      </p:sp>
      <p:pic>
        <p:nvPicPr>
          <p:cNvPr id="6" name="Picture 5" descr="Water Sea Sport Surfing...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2" b="2857"/>
          <a:stretch/>
        </p:blipFill>
        <p:spPr>
          <a:xfrm>
            <a:off x="6263836" y="1123951"/>
            <a:ext cx="1795357" cy="1727200"/>
          </a:xfrm>
          <a:prstGeom prst="rect">
            <a:avLst/>
          </a:prstGeom>
        </p:spPr>
      </p:pic>
      <p:pic>
        <p:nvPicPr>
          <p:cNvPr id="7" name="Picture 6" descr="Blue caduceus medical symbol clipart image - ipharmd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60" y="4254708"/>
            <a:ext cx="988558" cy="988558"/>
          </a:xfrm>
          <a:prstGeom prst="rect">
            <a:avLst/>
          </a:prstGeom>
        </p:spPr>
      </p:pic>
      <p:pic>
        <p:nvPicPr>
          <p:cNvPr id="8" name="Picture 7" descr="jobsanger: I Just Don't Understand This At 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7743" y="3506686"/>
            <a:ext cx="998735" cy="9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88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0" y="250827"/>
            <a:ext cx="7636972" cy="873124"/>
          </a:xfrm>
        </p:spPr>
        <p:txBody>
          <a:bodyPr>
            <a:normAutofit/>
          </a:bodyPr>
          <a:lstStyle/>
          <a:p>
            <a:r>
              <a:rPr lang="pt-BR" sz="3400" dirty="0">
                <a:solidFill>
                  <a:schemeClr val="bg1">
                    <a:lumMod val="50000"/>
                  </a:schemeClr>
                </a:solidFill>
              </a:rPr>
              <a:t>Oportunidades na sua Comunidade</a:t>
            </a:r>
            <a:endParaRPr lang="en-US" sz="3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0" y="1330324"/>
            <a:ext cx="7448550" cy="5120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Possibilidades criativas</a:t>
            </a:r>
          </a:p>
          <a:p>
            <a:pPr marL="457200" lvl="1" indent="0">
              <a:buNone/>
            </a:pPr>
            <a:endParaRPr lang="pt-BR" sz="1100" dirty="0"/>
          </a:p>
          <a:p>
            <a:pPr marL="457200" lvl="1" indent="0">
              <a:buNone/>
            </a:pPr>
            <a:r>
              <a:rPr lang="pt-BR" sz="3200" dirty="0"/>
              <a:t>HMLI</a:t>
            </a:r>
          </a:p>
          <a:p>
            <a:pPr lvl="2"/>
            <a:r>
              <a:rPr lang="pt-BR" sz="2800" dirty="0" err="1"/>
              <a:t>Aquáristas</a:t>
            </a:r>
            <a:endParaRPr lang="pt-BR" sz="2800" dirty="0"/>
          </a:p>
          <a:p>
            <a:pPr lvl="2"/>
            <a:r>
              <a:rPr lang="pt-BR" sz="2800" dirty="0"/>
              <a:t>Praias</a:t>
            </a:r>
          </a:p>
          <a:p>
            <a:pPr lvl="2"/>
            <a:r>
              <a:rPr lang="pt-BR" sz="2800" dirty="0"/>
              <a:t>Viajantes</a:t>
            </a:r>
          </a:p>
          <a:p>
            <a:pPr lvl="2"/>
            <a:r>
              <a:rPr lang="pt-BR" sz="2800" dirty="0"/>
              <a:t>Agências de viajem</a:t>
            </a:r>
          </a:p>
          <a:p>
            <a:pPr lvl="2"/>
            <a:r>
              <a:rPr lang="pt-BR" sz="2800" dirty="0"/>
              <a:t>Excursões para </a:t>
            </a:r>
            <a:r>
              <a:rPr lang="pt-BR" sz="2800" dirty="0" err="1"/>
              <a:t>snorkelers</a:t>
            </a:r>
            <a:endParaRPr lang="pt-BR" sz="2800" dirty="0"/>
          </a:p>
          <a:p>
            <a:pPr lvl="2"/>
            <a:r>
              <a:rPr lang="pt-BR" sz="2800" dirty="0"/>
              <a:t>Funcionários der Resorts</a:t>
            </a:r>
          </a:p>
          <a:p>
            <a:pPr lvl="2"/>
            <a:endParaRPr lang="pt-BR" sz="1000" dirty="0"/>
          </a:p>
          <a:p>
            <a:pPr marL="457200" lvl="1" indent="0">
              <a:buNone/>
            </a:pPr>
            <a:r>
              <a:rPr lang="pt-BR" sz="3200" i="1" dirty="0">
                <a:solidFill>
                  <a:srgbClr val="C00000"/>
                </a:solidFill>
              </a:rPr>
              <a:t>Abra a cabeça!</a:t>
            </a:r>
            <a:endParaRPr lang="pt-BR" sz="3600" dirty="0"/>
          </a:p>
        </p:txBody>
      </p:sp>
      <p:pic>
        <p:nvPicPr>
          <p:cNvPr id="5" name="Picture 4" descr="Hoy se celebra el Día Internacional de la Diversidad Biológica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59" y="1455037"/>
            <a:ext cx="2000317" cy="195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1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social-media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12" y="3481471"/>
            <a:ext cx="2756738" cy="1850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schemeClr val="bg1">
                    <a:lumMod val="50000"/>
                  </a:schemeClr>
                </a:solidFill>
              </a:rPr>
              <a:t>Como </a:t>
            </a:r>
            <a:r>
              <a:rPr lang="en-US" sz="3400" dirty="0" err="1">
                <a:solidFill>
                  <a:schemeClr val="bg1">
                    <a:lumMod val="50000"/>
                  </a:schemeClr>
                </a:solidFill>
              </a:rPr>
              <a:t>promover</a:t>
            </a:r>
            <a:endParaRPr lang="en-US" sz="3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Escolas de Mergulho</a:t>
            </a:r>
          </a:p>
          <a:p>
            <a:pPr lvl="1"/>
            <a:r>
              <a:rPr lang="pt-BR" dirty="0" err="1"/>
              <a:t>DMs</a:t>
            </a:r>
            <a:r>
              <a:rPr lang="pt-BR" dirty="0"/>
              <a:t>/Instrutores</a:t>
            </a:r>
          </a:p>
          <a:p>
            <a:pPr lvl="1"/>
            <a:r>
              <a:rPr lang="pt-BR" dirty="0"/>
              <a:t>Alunos</a:t>
            </a:r>
          </a:p>
          <a:p>
            <a:pPr marL="0" indent="0">
              <a:buNone/>
            </a:pPr>
            <a:r>
              <a:rPr lang="pt-BR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Media</a:t>
            </a:r>
          </a:p>
          <a:p>
            <a:r>
              <a:rPr lang="pt-BR" dirty="0"/>
              <a:t>Newsletters (impressas e eletrônicas)</a:t>
            </a:r>
          </a:p>
          <a:p>
            <a:r>
              <a:rPr lang="pt-BR" dirty="0"/>
              <a:t>Medias sociais</a:t>
            </a:r>
          </a:p>
          <a:p>
            <a:r>
              <a:rPr lang="pt-BR" dirty="0"/>
              <a:t>Boca a boca</a:t>
            </a:r>
          </a:p>
          <a:p>
            <a:r>
              <a:rPr lang="pt-BR" dirty="0"/>
              <a:t>Websites</a:t>
            </a:r>
          </a:p>
          <a:p>
            <a:r>
              <a:rPr lang="pt-BR" dirty="0"/>
              <a:t>Blogs</a:t>
            </a:r>
          </a:p>
          <a:p>
            <a:pPr marL="0" indent="0">
              <a:buNone/>
            </a:pPr>
            <a:r>
              <a:rPr lang="pt-BR" sz="3000" i="1" dirty="0">
                <a:solidFill>
                  <a:srgbClr val="C00000"/>
                </a:solidFill>
              </a:rPr>
              <a:t>Esteja aberto para opções / possibilidades futuras!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1003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schemeClr val="bg1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3200" b="1" i="1" dirty="0">
                <a:solidFill>
                  <a:srgbClr val="C00000"/>
                </a:solidFill>
              </a:rPr>
              <a:t>Faça uma!</a:t>
            </a:r>
          </a:p>
          <a:p>
            <a:pPr marL="0" indent="0">
              <a:buNone/>
            </a:pP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Anuncie</a:t>
            </a:r>
          </a:p>
          <a:p>
            <a:pPr lvl="1"/>
            <a:r>
              <a:rPr lang="pt-BR" sz="2600" dirty="0"/>
              <a:t>Na escola</a:t>
            </a:r>
          </a:p>
          <a:p>
            <a:pPr lvl="1"/>
            <a:r>
              <a:rPr lang="pt-BR" sz="2600" dirty="0"/>
              <a:t>Online</a:t>
            </a:r>
          </a:p>
          <a:p>
            <a:pPr lvl="1"/>
            <a:r>
              <a:rPr lang="pt-BR" sz="2600" dirty="0"/>
              <a:t>‘</a:t>
            </a:r>
            <a:r>
              <a:rPr lang="pt-BR" sz="2600" dirty="0" err="1"/>
              <a:t>Flyers</a:t>
            </a:r>
            <a:r>
              <a:rPr lang="pt-BR" sz="2600" dirty="0"/>
              <a:t>’ para publico alvo</a:t>
            </a:r>
          </a:p>
          <a:p>
            <a:pPr marL="0" indent="0">
              <a:buNone/>
            </a:pPr>
            <a:endParaRPr lang="pt-B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Comprometa-se</a:t>
            </a:r>
          </a:p>
          <a:p>
            <a:pPr lvl="1"/>
            <a:r>
              <a:rPr lang="pt-BR" sz="2600" dirty="0"/>
              <a:t>De visibilidade a ela</a:t>
            </a:r>
          </a:p>
          <a:p>
            <a:pPr lvl="1"/>
            <a:r>
              <a:rPr lang="pt-BR" sz="2600" dirty="0"/>
              <a:t>Torne-a especial</a:t>
            </a:r>
          </a:p>
          <a:p>
            <a:pPr lvl="1"/>
            <a:endParaRPr lang="pt-BR" sz="2600" dirty="0"/>
          </a:p>
          <a:p>
            <a:pPr marL="0" indent="0">
              <a:buNone/>
            </a:pP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Mantenha-a!</a:t>
            </a:r>
          </a:p>
          <a:p>
            <a:pPr lvl="1"/>
            <a:r>
              <a:rPr lang="pt-BR" sz="2600" dirty="0"/>
              <a:t>Mesmo com um só aluno</a:t>
            </a:r>
          </a:p>
          <a:p>
            <a:pPr lvl="1"/>
            <a:r>
              <a:rPr lang="pt-BR" sz="2600" dirty="0"/>
              <a:t>Promove confiança e lealdade</a:t>
            </a:r>
          </a:p>
          <a:p>
            <a:pPr marL="457200" lvl="1" indent="0">
              <a:buNone/>
            </a:pPr>
            <a:endParaRPr lang="pt-BR" dirty="0"/>
          </a:p>
        </p:txBody>
      </p:sp>
      <p:pic>
        <p:nvPicPr>
          <p:cNvPr id="5" name="Picture 4" descr="Calendar Icon by deusinvictu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577">
            <a:off x="5576164" y="1139717"/>
            <a:ext cx="3109892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09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>
                <a:solidFill>
                  <a:schemeClr val="bg1">
                    <a:lumMod val="50000"/>
                  </a:schemeClr>
                </a:solidFill>
              </a:rPr>
              <a:t>Quanto cobrar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Calcule seus custos</a:t>
            </a:r>
          </a:p>
          <a:p>
            <a:pPr marL="457200" lvl="1" indent="0">
              <a:buNone/>
            </a:pPr>
            <a:r>
              <a:rPr lang="pt-BR" sz="3000" i="1" dirty="0"/>
              <a:t>Ambiente</a:t>
            </a:r>
          </a:p>
          <a:p>
            <a:pPr lvl="2"/>
            <a:r>
              <a:rPr lang="pt-BR" sz="3000" dirty="0"/>
              <a:t>Sala de aula</a:t>
            </a:r>
          </a:p>
          <a:p>
            <a:pPr lvl="2"/>
            <a:r>
              <a:rPr lang="pt-BR" sz="3000" dirty="0"/>
              <a:t>Utilidades</a:t>
            </a:r>
          </a:p>
          <a:p>
            <a:pPr marL="457200" lvl="1" indent="0">
              <a:buNone/>
            </a:pPr>
            <a:r>
              <a:rPr lang="pt-BR" sz="3000" i="1" dirty="0"/>
              <a:t>Investimento de longo prazo (uso em diversos cursos)</a:t>
            </a:r>
          </a:p>
          <a:p>
            <a:pPr lvl="2"/>
            <a:r>
              <a:rPr lang="pt-BR" sz="3000" dirty="0"/>
              <a:t>Materiais de instrutor e aplicações</a:t>
            </a:r>
          </a:p>
          <a:p>
            <a:pPr lvl="2"/>
            <a:r>
              <a:rPr lang="pt-BR" sz="3000" dirty="0"/>
              <a:t>Manequins, etc. (DEA, torniquete, etc.)</a:t>
            </a:r>
          </a:p>
          <a:p>
            <a:pPr lvl="2"/>
            <a:r>
              <a:rPr lang="pt-BR" sz="3000" dirty="0"/>
              <a:t>Equipamento de O2</a:t>
            </a:r>
          </a:p>
          <a:p>
            <a:pPr marL="457200" lvl="1" indent="0">
              <a:buNone/>
            </a:pPr>
            <a:r>
              <a:rPr lang="pt-BR" sz="3000" i="1" dirty="0"/>
              <a:t>Por curso</a:t>
            </a:r>
          </a:p>
          <a:p>
            <a:pPr lvl="2"/>
            <a:r>
              <a:rPr lang="pt-BR" sz="3000" dirty="0"/>
              <a:t>Recargas de O2</a:t>
            </a:r>
          </a:p>
          <a:p>
            <a:pPr lvl="2"/>
            <a:r>
              <a:rPr lang="pt-BR" sz="3000" dirty="0"/>
              <a:t>Luvas, gaze, etc.</a:t>
            </a:r>
          </a:p>
          <a:p>
            <a:pPr lvl="2"/>
            <a:r>
              <a:rPr lang="pt-BR" sz="3000" dirty="0"/>
              <a:t>Tempo</a:t>
            </a:r>
          </a:p>
          <a:p>
            <a:pPr marL="457200" lvl="1" indent="0">
              <a:buNone/>
            </a:pPr>
            <a:r>
              <a:rPr lang="pt-BR" sz="3000" i="1" dirty="0"/>
              <a:t>Por aluno</a:t>
            </a:r>
          </a:p>
          <a:p>
            <a:pPr lvl="2"/>
            <a:r>
              <a:rPr lang="pt-BR" sz="3000" dirty="0"/>
              <a:t>Suprimentos</a:t>
            </a:r>
          </a:p>
          <a:p>
            <a:pPr lvl="2"/>
            <a:r>
              <a:rPr lang="pt-BR" sz="3000" dirty="0"/>
              <a:t>Carteirinhas</a:t>
            </a:r>
          </a:p>
          <a:p>
            <a:endParaRPr lang="pt-BR" dirty="0"/>
          </a:p>
        </p:txBody>
      </p:sp>
      <p:pic>
        <p:nvPicPr>
          <p:cNvPr id="5" name="Picture 4" descr="iConverged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50" y="3809023"/>
            <a:ext cx="1982175" cy="198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62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>
                <a:solidFill>
                  <a:schemeClr val="bg1">
                    <a:lumMod val="50000"/>
                  </a:schemeClr>
                </a:solidFill>
              </a:rPr>
              <a:t>Calcule o custo 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Invest. Longo Prazo/# de cursos/#alunos</a:t>
            </a:r>
          </a:p>
          <a:p>
            <a:pPr marL="0" indent="0">
              <a:buNone/>
            </a:pPr>
            <a:r>
              <a:rPr lang="pt-BR" dirty="0"/>
              <a:t>+	Custo por curso/# alunos</a:t>
            </a:r>
          </a:p>
          <a:p>
            <a:pPr marL="0" indent="0">
              <a:buNone/>
            </a:pPr>
            <a:r>
              <a:rPr lang="pt-BR" dirty="0"/>
              <a:t>+	Custo por aluno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b="1" dirty="0"/>
              <a:t>	Preço final</a:t>
            </a:r>
          </a:p>
          <a:p>
            <a:endParaRPr lang="pt-B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90650" y="2842953"/>
            <a:ext cx="6689321" cy="166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bordons seulement les éléments les plus importants. Aussi ...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54" y="3477931"/>
            <a:ext cx="2301192" cy="24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87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4589465"/>
            <a:ext cx="7448550" cy="129698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Workshop de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</a:rPr>
              <a:t>Habilidades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6905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4589465"/>
            <a:ext cx="7448550" cy="1296986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Passos para o ensino de cursos DAN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0783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4589465"/>
            <a:ext cx="7448550" cy="1296986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Boas Vindas e Apresentações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901349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schemeClr val="bg1">
                    <a:lumMod val="50000"/>
                  </a:schemeClr>
                </a:solidFill>
              </a:rPr>
              <a:t>Antes do </a:t>
            </a:r>
            <a:r>
              <a:rPr lang="pt-BR" sz="3400" dirty="0">
                <a:solidFill>
                  <a:schemeClr val="bg1">
                    <a:lumMod val="50000"/>
                  </a:schemeClr>
                </a:solidFill>
              </a:rPr>
              <a:t>Curso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Politica de preços</a:t>
            </a:r>
          </a:p>
          <a:p>
            <a:r>
              <a:rPr lang="pt-BR" dirty="0"/>
              <a:t>Verifique todo o equipamento necessário</a:t>
            </a:r>
          </a:p>
          <a:p>
            <a:pPr lvl="1"/>
            <a:r>
              <a:rPr lang="pt-BR" sz="2800" dirty="0"/>
              <a:t>Compre o que estiver faltando</a:t>
            </a:r>
          </a:p>
          <a:p>
            <a:r>
              <a:rPr lang="pt-BR" dirty="0"/>
              <a:t>Envie os convites do curso no </a:t>
            </a:r>
            <a:r>
              <a:rPr lang="pt-BR" dirty="0" err="1"/>
              <a:t>eLearning</a:t>
            </a:r>
            <a:endParaRPr lang="pt-BR" dirty="0"/>
          </a:p>
          <a:p>
            <a:r>
              <a:rPr lang="pt-BR" dirty="0">
                <a:solidFill>
                  <a:srgbClr val="C00000"/>
                </a:solidFill>
              </a:rPr>
              <a:t>Peça aos alunos para fazerem as revisões de conhecimento</a:t>
            </a:r>
          </a:p>
          <a:p>
            <a:pPr lvl="1"/>
            <a:r>
              <a:rPr lang="pt-BR" sz="2800" dirty="0"/>
              <a:t>Tragam as revisões para discussão em aula</a:t>
            </a:r>
          </a:p>
        </p:txBody>
      </p:sp>
      <p:pic>
        <p:nvPicPr>
          <p:cNvPr id="5" name="Picture 4" descr="Initial planning considerations - Personal Trainer: How to Improv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61" y="4750940"/>
            <a:ext cx="1475232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8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>
                <a:solidFill>
                  <a:schemeClr val="bg1">
                    <a:lumMod val="50000"/>
                  </a:schemeClr>
                </a:solidFill>
              </a:rPr>
              <a:t>Conduzindo o Curso</a:t>
            </a:r>
            <a:r>
              <a:rPr lang="pt-BR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0" y="1330324"/>
            <a:ext cx="7448550" cy="5045076"/>
          </a:xfrm>
        </p:spPr>
        <p:txBody>
          <a:bodyPr>
            <a:normAutofit/>
          </a:bodyPr>
          <a:lstStyle/>
          <a:p>
            <a:r>
              <a:rPr lang="pt-BR" sz="3000" dirty="0"/>
              <a:t>Registro e Apresentações</a:t>
            </a:r>
          </a:p>
          <a:p>
            <a:r>
              <a:rPr lang="pt-BR" sz="3000" dirty="0"/>
              <a:t>Discuta a Revisão de Conhecimentos</a:t>
            </a:r>
          </a:p>
          <a:p>
            <a:pPr lvl="1"/>
            <a:r>
              <a:rPr lang="pt-BR" sz="2800" dirty="0"/>
              <a:t>Tire as duvidas que surgirem</a:t>
            </a:r>
          </a:p>
          <a:p>
            <a:pPr lvl="1"/>
            <a:r>
              <a:rPr lang="pt-BR" sz="2800" dirty="0"/>
              <a:t>Clarifique as informações</a:t>
            </a:r>
          </a:p>
          <a:p>
            <a:pPr lvl="1"/>
            <a:r>
              <a:rPr lang="pt-BR" sz="2800" dirty="0"/>
              <a:t>Resolva qualquer mau entendimento</a:t>
            </a:r>
          </a:p>
          <a:p>
            <a:r>
              <a:rPr lang="pt-BR" sz="3000" dirty="0"/>
              <a:t>Conduza as sessões de habilidades</a:t>
            </a:r>
          </a:p>
          <a:p>
            <a:r>
              <a:rPr lang="pt-BR" sz="3000" dirty="0"/>
              <a:t>Prova Final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1"/>
          <a:stretch/>
        </p:blipFill>
        <p:spPr>
          <a:xfrm>
            <a:off x="5628278" y="4498262"/>
            <a:ext cx="1601198" cy="157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83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스포츠둥지 :: 헬스클럽에서 쓰러진 아빠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07" y="2239518"/>
            <a:ext cx="2129934" cy="1391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>
                <a:solidFill>
                  <a:schemeClr val="bg1">
                    <a:lumMod val="50000"/>
                  </a:schemeClr>
                </a:solidFill>
              </a:rPr>
              <a:t>Após o Curso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0" y="1330324"/>
            <a:ext cx="7102901" cy="4689475"/>
          </a:xfrm>
        </p:spPr>
        <p:txBody>
          <a:bodyPr>
            <a:normAutofit lnSpcReduction="10000"/>
          </a:bodyPr>
          <a:lstStyle/>
          <a:p>
            <a:r>
              <a:rPr lang="pt-BR" dirty="0"/>
              <a:t>“Aprove” aqueles que concluíram com sucesso o curso no painel “</a:t>
            </a:r>
            <a:r>
              <a:rPr lang="pt-BR" i="1" dirty="0" err="1"/>
              <a:t>My</a:t>
            </a:r>
            <a:r>
              <a:rPr lang="pt-BR" i="1" dirty="0"/>
              <a:t> </a:t>
            </a:r>
            <a:r>
              <a:rPr lang="pt-BR" i="1" dirty="0" err="1"/>
              <a:t>Students</a:t>
            </a:r>
            <a:r>
              <a:rPr lang="pt-BR" dirty="0"/>
              <a:t>”</a:t>
            </a:r>
          </a:p>
          <a:p>
            <a:pPr lvl="1"/>
            <a:r>
              <a:rPr lang="pt-BR" sz="2800" dirty="0"/>
              <a:t>Pague as taxas</a:t>
            </a:r>
          </a:p>
          <a:p>
            <a:r>
              <a:rPr lang="pt-BR" dirty="0"/>
              <a:t>Limpe os manequins</a:t>
            </a:r>
          </a:p>
          <a:p>
            <a:r>
              <a:rPr lang="pt-BR" dirty="0"/>
              <a:t>Encha os cilindros de O2</a:t>
            </a:r>
          </a:p>
          <a:p>
            <a:r>
              <a:rPr lang="pt-BR" dirty="0"/>
              <a:t>Reponha os mantimentos</a:t>
            </a:r>
          </a:p>
          <a:p>
            <a:pPr marL="0" indent="0">
              <a:buNone/>
            </a:pPr>
            <a:r>
              <a:rPr lang="pt-BR" dirty="0"/>
              <a:t>	 que utilizou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Lembre-se: Guarde por 7 anos os documentos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14" y="2483694"/>
            <a:ext cx="1744986" cy="233122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Picture 8" descr="feel the urge to explain the contents: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350">
            <a:off x="5512796" y="3611797"/>
            <a:ext cx="1809092" cy="1356818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517379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4589465"/>
            <a:ext cx="7448550" cy="1296986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Apresentações de habilidades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186239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schemeClr val="bg1">
                    <a:lumMod val="50000"/>
                  </a:schemeClr>
                </a:solidFill>
              </a:rPr>
              <a:t>Cinco </a:t>
            </a:r>
            <a:r>
              <a:rPr lang="en-US" sz="3400" dirty="0" err="1">
                <a:solidFill>
                  <a:schemeClr val="bg1">
                    <a:lumMod val="50000"/>
                  </a:schemeClr>
                </a:solidFill>
              </a:rPr>
              <a:t>Elementos</a:t>
            </a:r>
            <a:endParaRPr lang="en-US" sz="3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000" dirty="0"/>
              <a:t>Introdução</a:t>
            </a:r>
          </a:p>
          <a:p>
            <a:r>
              <a:rPr lang="pt-BR" sz="3000" dirty="0"/>
              <a:t>Demonstração em tempo real</a:t>
            </a:r>
          </a:p>
          <a:p>
            <a:r>
              <a:rPr lang="pt-BR" sz="3000" dirty="0"/>
              <a:t>Demonstração passo-a-passo</a:t>
            </a:r>
          </a:p>
          <a:p>
            <a:r>
              <a:rPr lang="pt-BR" sz="3000" dirty="0"/>
              <a:t>Conduza e controle a prática dos alunos</a:t>
            </a:r>
          </a:p>
          <a:p>
            <a:r>
              <a:rPr lang="pt-BR" sz="3000" dirty="0" err="1"/>
              <a:t>Repreleção</a:t>
            </a:r>
            <a:endParaRPr lang="pt-BR" sz="3000" dirty="0"/>
          </a:p>
          <a:p>
            <a:endParaRPr lang="pt-BR" dirty="0"/>
          </a:p>
          <a:p>
            <a:pPr marL="393700" indent="-393700">
              <a:buNone/>
            </a:pPr>
            <a:r>
              <a:rPr lang="pt-BR" dirty="0"/>
              <a:t>Todos os elementos estão descritos no manual do instrutor!</a:t>
            </a:r>
          </a:p>
          <a:p>
            <a:pPr marL="393700" indent="-393700">
              <a:buNone/>
            </a:pPr>
            <a:r>
              <a:rPr lang="pt-BR" dirty="0">
                <a:solidFill>
                  <a:srgbClr val="FF0000"/>
                </a:solidFill>
              </a:rPr>
              <a:t>Use-o para garantir que nada ficou faltando!</a:t>
            </a:r>
          </a:p>
        </p:txBody>
      </p:sp>
    </p:spTree>
    <p:extLst>
      <p:ext uri="{BB962C8B-B14F-4D97-AF65-F5344CB8AC3E}">
        <p14:creationId xmlns:p14="http://schemas.microsoft.com/office/powerpoint/2010/main" val="57595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>
                <a:solidFill>
                  <a:schemeClr val="bg1">
                    <a:lumMod val="50000"/>
                  </a:schemeClr>
                </a:solidFill>
              </a:rPr>
              <a:t>Introdução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000" dirty="0"/>
              <a:t>Inclua:</a:t>
            </a:r>
          </a:p>
          <a:p>
            <a:pPr lvl="1"/>
            <a:r>
              <a:rPr lang="pt-BR" sz="2800" dirty="0"/>
              <a:t>Nome da habilidade</a:t>
            </a:r>
          </a:p>
          <a:p>
            <a:pPr lvl="1"/>
            <a:r>
              <a:rPr lang="pt-BR" sz="2800" dirty="0"/>
              <a:t>Objetivo </a:t>
            </a:r>
          </a:p>
          <a:p>
            <a:pPr lvl="1"/>
            <a:r>
              <a:rPr lang="pt-BR" sz="2800" dirty="0"/>
              <a:t>Valor </a:t>
            </a:r>
          </a:p>
          <a:p>
            <a:pPr lvl="1"/>
            <a:endParaRPr lang="pt-BR" dirty="0"/>
          </a:p>
          <a:p>
            <a:pPr marL="860425" lvl="1" indent="-403225">
              <a:buNone/>
            </a:pPr>
            <a:r>
              <a:rPr lang="pt-BR" sz="2800" dirty="0">
                <a:solidFill>
                  <a:srgbClr val="C00000"/>
                </a:solidFill>
              </a:rPr>
              <a:t>Está tudo descrito no manual do instrutor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t="6852" r="1830" b="52222"/>
          <a:stretch/>
        </p:blipFill>
        <p:spPr>
          <a:xfrm rot="21373537">
            <a:off x="2982873" y="4132319"/>
            <a:ext cx="3673554" cy="210871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21264764">
            <a:off x="2633255" y="4716182"/>
            <a:ext cx="3938981" cy="13105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68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>
                <a:solidFill>
                  <a:schemeClr val="bg1">
                    <a:lumMod val="50000"/>
                  </a:schemeClr>
                </a:solidFill>
              </a:rPr>
              <a:t>Demonstração em tempo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000" dirty="0"/>
              <a:t>Simula um evento real</a:t>
            </a:r>
          </a:p>
          <a:p>
            <a:r>
              <a:rPr lang="pt-BR" sz="3000" dirty="0"/>
              <a:t>Sem explicações</a:t>
            </a:r>
          </a:p>
          <a:p>
            <a:r>
              <a:rPr lang="pt-BR" sz="3000" dirty="0"/>
              <a:t>Demonstração </a:t>
            </a:r>
            <a:r>
              <a:rPr lang="pt-BR" sz="3000" dirty="0">
                <a:solidFill>
                  <a:srgbClr val="C00000"/>
                </a:solidFill>
              </a:rPr>
              <a:t>modelo</a:t>
            </a:r>
            <a:r>
              <a:rPr lang="pt-BR" sz="3000" dirty="0"/>
              <a:t> da habilidade</a:t>
            </a:r>
          </a:p>
          <a:p>
            <a:endParaRPr lang="pt-BR" dirty="0"/>
          </a:p>
          <a:p>
            <a:pPr marL="685800" algn="ctr">
              <a:buNone/>
            </a:pPr>
            <a:r>
              <a:rPr lang="pt-BR" dirty="0">
                <a:solidFill>
                  <a:srgbClr val="C00000"/>
                </a:solidFill>
              </a:rPr>
              <a:t>Pesquisas em treinamento de primeiros  socorros mostram que os alunos se beneficiam ao verem como uma habilidade funciona em tempo real </a:t>
            </a:r>
            <a:r>
              <a:rPr lang="pt-BR" b="1" i="1" dirty="0">
                <a:solidFill>
                  <a:srgbClr val="C00000"/>
                </a:solidFill>
              </a:rPr>
              <a:t>antes</a:t>
            </a:r>
            <a:r>
              <a:rPr lang="pt-BR" dirty="0">
                <a:solidFill>
                  <a:srgbClr val="C00000"/>
                </a:solidFill>
              </a:rPr>
              <a:t> de aprenderem os detalhes.</a:t>
            </a:r>
          </a:p>
        </p:txBody>
      </p:sp>
    </p:spTree>
    <p:extLst>
      <p:ext uri="{BB962C8B-B14F-4D97-AF65-F5344CB8AC3E}">
        <p14:creationId xmlns:p14="http://schemas.microsoft.com/office/powerpoint/2010/main" val="3256458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>
                <a:solidFill>
                  <a:schemeClr val="bg1">
                    <a:lumMod val="50000"/>
                  </a:schemeClr>
                </a:solidFill>
              </a:rPr>
              <a:t>Demonstração passo-a-passo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0" y="1330324"/>
            <a:ext cx="7448550" cy="4689475"/>
          </a:xfrm>
        </p:spPr>
        <p:txBody>
          <a:bodyPr>
            <a:normAutofit lnSpcReduction="10000"/>
          </a:bodyPr>
          <a:lstStyle/>
          <a:p>
            <a:r>
              <a:rPr lang="pt-BR" sz="3000" dirty="0"/>
              <a:t>Explique cada passo</a:t>
            </a:r>
          </a:p>
          <a:p>
            <a:pPr lvl="1"/>
            <a:r>
              <a:rPr lang="pt-BR" dirty="0"/>
              <a:t>O manual fornece todos os passos </a:t>
            </a:r>
          </a:p>
          <a:p>
            <a:r>
              <a:rPr lang="pt-BR" sz="3000" dirty="0">
                <a:solidFill>
                  <a:srgbClr val="C00000"/>
                </a:solidFill>
              </a:rPr>
              <a:t>Destaque os pontos principais</a:t>
            </a:r>
          </a:p>
          <a:p>
            <a:pPr lvl="1"/>
            <a:r>
              <a:rPr lang="pt-BR" sz="2800" dirty="0"/>
              <a:t>O manual destaca no texto. </a:t>
            </a:r>
          </a:p>
          <a:p>
            <a:r>
              <a:rPr lang="pt-BR" sz="3000" dirty="0"/>
              <a:t>Pode ser:</a:t>
            </a:r>
          </a:p>
          <a:p>
            <a:pPr marL="735013" lvl="1"/>
            <a:r>
              <a:rPr lang="pt-BR" sz="2800" dirty="0"/>
              <a:t>Uma repetição da demonstração de maneira pausada</a:t>
            </a:r>
          </a:p>
          <a:p>
            <a:pPr marL="735013" lvl="1"/>
            <a:r>
              <a:rPr lang="pt-BR" sz="2800" dirty="0"/>
              <a:t>Falar especificamente dos pontos principais fazendo referência à demonstração em tempo real</a:t>
            </a:r>
          </a:p>
          <a:p>
            <a:pPr marL="277813"/>
            <a:r>
              <a:rPr lang="pt-BR" sz="3000" dirty="0"/>
              <a:t>Sane dúvidas</a:t>
            </a:r>
          </a:p>
          <a:p>
            <a:pPr marL="735013" lvl="1"/>
            <a:endParaRPr lang="pt-BR" sz="2800" dirty="0"/>
          </a:p>
          <a:p>
            <a:pPr lvl="1"/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8868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>
                <a:solidFill>
                  <a:schemeClr val="bg1">
                    <a:lumMod val="50000"/>
                  </a:schemeClr>
                </a:solidFill>
              </a:rPr>
              <a:t>Controle / condução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3000" dirty="0"/>
              <a:t>Divida os alunos em grupos de prática</a:t>
            </a:r>
          </a:p>
          <a:p>
            <a:pPr lvl="1"/>
            <a:r>
              <a:rPr lang="pt-BR" sz="2800" dirty="0">
                <a:solidFill>
                  <a:srgbClr val="C00000"/>
                </a:solidFill>
              </a:rPr>
              <a:t>Designe papeis para cada aluno</a:t>
            </a:r>
          </a:p>
          <a:p>
            <a:pPr lvl="2"/>
            <a:r>
              <a:rPr lang="pt-BR" sz="2800" dirty="0">
                <a:solidFill>
                  <a:srgbClr val="C00000"/>
                </a:solidFill>
              </a:rPr>
              <a:t>Provedor, técnico e vitima</a:t>
            </a:r>
          </a:p>
          <a:p>
            <a:pPr lvl="1"/>
            <a:r>
              <a:rPr lang="pt-BR" sz="2800" dirty="0"/>
              <a:t>Encoraje o use das pranchetas</a:t>
            </a:r>
          </a:p>
          <a:p>
            <a:r>
              <a:rPr lang="pt-BR" sz="3000" dirty="0"/>
              <a:t>Reveze os alunos em cada papel</a:t>
            </a:r>
          </a:p>
          <a:p>
            <a:r>
              <a:rPr lang="pt-BR" sz="3000" dirty="0">
                <a:solidFill>
                  <a:srgbClr val="C00000"/>
                </a:solidFill>
              </a:rPr>
              <a:t>Forneça um cenário para a prática</a:t>
            </a:r>
          </a:p>
          <a:p>
            <a:pPr lvl="1"/>
            <a:r>
              <a:rPr lang="pt-BR" sz="2800" dirty="0"/>
              <a:t>Exemplos no manual</a:t>
            </a:r>
          </a:p>
          <a:p>
            <a:pPr>
              <a:tabLst>
                <a:tab pos="627063" algn="l"/>
              </a:tabLst>
            </a:pPr>
            <a:r>
              <a:rPr lang="pt-BR" sz="3000" dirty="0"/>
              <a:t>Corrija de forma construtiva e dê reforço positivo</a:t>
            </a:r>
          </a:p>
        </p:txBody>
      </p:sp>
    </p:spTree>
    <p:extLst>
      <p:ext uri="{BB962C8B-B14F-4D97-AF65-F5344CB8AC3E}">
        <p14:creationId xmlns:p14="http://schemas.microsoft.com/office/powerpoint/2010/main" val="2693316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 err="1">
                <a:solidFill>
                  <a:schemeClr val="bg1">
                    <a:lumMod val="50000"/>
                  </a:schemeClr>
                </a:solidFill>
              </a:rPr>
              <a:t>Repreleção</a:t>
            </a:r>
            <a:endParaRPr lang="pt-BR" sz="3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000" dirty="0"/>
              <a:t>Conduza em grupo após a prática das habilidades</a:t>
            </a:r>
          </a:p>
          <a:p>
            <a:pPr>
              <a:tabLst>
                <a:tab pos="1022350" algn="l"/>
              </a:tabLst>
            </a:pPr>
            <a:r>
              <a:rPr lang="pt-BR" sz="3000" dirty="0"/>
              <a:t>Fale sobre passos que </a:t>
            </a:r>
            <a:r>
              <a:rPr lang="pt-BR" sz="3000" i="1" dirty="0"/>
              <a:t>todos</a:t>
            </a:r>
            <a:r>
              <a:rPr lang="pt-BR" sz="3000" dirty="0"/>
              <a:t> fizeram bem e sobre problemas em geral </a:t>
            </a:r>
          </a:p>
          <a:p>
            <a:pPr lvl="1"/>
            <a:r>
              <a:rPr lang="pt-BR" sz="2800" dirty="0"/>
              <a:t>Generalize os comentários, evite apontar para um participante especifico</a:t>
            </a:r>
          </a:p>
          <a:p>
            <a:r>
              <a:rPr lang="pt-BR" sz="3000" dirty="0">
                <a:solidFill>
                  <a:srgbClr val="C00000"/>
                </a:solidFill>
              </a:rPr>
              <a:t>Termine reforçando os pontos principais</a:t>
            </a:r>
          </a:p>
          <a:p>
            <a:pPr lvl="1"/>
            <a:r>
              <a:rPr lang="pt-BR" sz="2800" dirty="0"/>
              <a:t>Destacados no manual do instrutor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83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>
                <a:solidFill>
                  <a:schemeClr val="bg1">
                    <a:lumMod val="50000"/>
                  </a:schemeClr>
                </a:solidFill>
              </a:rPr>
              <a:t>Core </a:t>
            </a:r>
            <a:r>
              <a:rPr lang="pt-BR" sz="3400" dirty="0" err="1">
                <a:solidFill>
                  <a:schemeClr val="bg1">
                    <a:lumMod val="50000"/>
                  </a:schemeClr>
                </a:solidFill>
              </a:rPr>
              <a:t>Part</a:t>
            </a:r>
            <a:r>
              <a:rPr lang="pt-BR" sz="3400" dirty="0">
                <a:solidFill>
                  <a:schemeClr val="bg1">
                    <a:lumMod val="50000"/>
                  </a:schemeClr>
                </a:solidFill>
              </a:rPr>
              <a:t> 2 Module</a:t>
            </a:r>
            <a:endParaRPr lang="pt-BR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Tópicos a serem discutidos</a:t>
            </a:r>
          </a:p>
          <a:p>
            <a:r>
              <a:rPr lang="pt-BR" dirty="0">
                <a:latin typeface="+mj-lt"/>
                <a:cs typeface="Arial" pitchFamily="34" charset="0"/>
              </a:rPr>
              <a:t>Acessando e Gerenciando cursos DAN</a:t>
            </a:r>
          </a:p>
          <a:p>
            <a:r>
              <a:rPr lang="pt-BR" dirty="0">
                <a:latin typeface="+mj-lt"/>
                <a:cs typeface="Arial" pitchFamily="34" charset="0"/>
              </a:rPr>
              <a:t>Marketing de cursos DAN</a:t>
            </a:r>
          </a:p>
          <a:p>
            <a:r>
              <a:rPr lang="pt-BR" dirty="0">
                <a:latin typeface="+mj-lt"/>
                <a:cs typeface="Arial" pitchFamily="34" charset="0"/>
              </a:rPr>
              <a:t>Workshop de Habilidades</a:t>
            </a:r>
          </a:p>
          <a:p>
            <a:r>
              <a:rPr lang="pt-BR" dirty="0">
                <a:latin typeface="+mj-lt"/>
                <a:cs typeface="Arial" pitchFamily="34" charset="0"/>
              </a:rPr>
              <a:t>Passos para o ensino de cursos DAN</a:t>
            </a:r>
          </a:p>
          <a:p>
            <a:r>
              <a:rPr lang="pt-BR" dirty="0">
                <a:latin typeface="+mj-lt"/>
                <a:cs typeface="Arial" pitchFamily="34" charset="0"/>
              </a:rPr>
              <a:t>Apresentações de Ensino de habilidades</a:t>
            </a:r>
          </a:p>
        </p:txBody>
      </p:sp>
    </p:spTree>
    <p:extLst>
      <p:ext uri="{BB962C8B-B14F-4D97-AF65-F5344CB8AC3E}">
        <p14:creationId xmlns:p14="http://schemas.microsoft.com/office/powerpoint/2010/main" val="3657319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>
                <a:solidFill>
                  <a:schemeClr val="bg1">
                    <a:lumMod val="50000"/>
                  </a:schemeClr>
                </a:solidFill>
              </a:rPr>
              <a:t>Avaliação das apresentações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0" y="1330324"/>
            <a:ext cx="7753350" cy="4689475"/>
          </a:xfrm>
        </p:spPr>
        <p:txBody>
          <a:bodyPr/>
          <a:lstStyle/>
          <a:p>
            <a:r>
              <a:rPr lang="pt-BR" sz="3000" dirty="0"/>
              <a:t>Use a folha de avaliação ao apresentar</a:t>
            </a:r>
          </a:p>
          <a:p>
            <a:pPr lvl="1"/>
            <a:r>
              <a:rPr lang="pt-BR" sz="2800" dirty="0"/>
              <a:t>Use como um </a:t>
            </a:r>
            <a:r>
              <a:rPr lang="pt-BR" sz="2800" dirty="0" err="1"/>
              <a:t>checklist</a:t>
            </a:r>
            <a:r>
              <a:rPr lang="pt-BR" sz="2800" dirty="0"/>
              <a:t> </a:t>
            </a:r>
          </a:p>
          <a:p>
            <a:r>
              <a:rPr lang="pt-BR" sz="3000" dirty="0">
                <a:solidFill>
                  <a:srgbClr val="C00000"/>
                </a:solidFill>
              </a:rPr>
              <a:t>Nota mínima para passar: 12 </a:t>
            </a:r>
          </a:p>
          <a:p>
            <a:pPr lvl="1"/>
            <a:r>
              <a:rPr lang="pt-BR" sz="2800" dirty="0"/>
              <a:t>Nota mínima para cada item</a:t>
            </a:r>
          </a:p>
          <a:p>
            <a:pPr lvl="1"/>
            <a:r>
              <a:rPr lang="pt-BR" sz="2800" dirty="0"/>
              <a:t>Deve cobrir todos os pontos da demonstração Passo-a-Passo e Controle/Condução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6854" r="5664" b="35553"/>
          <a:stretch/>
        </p:blipFill>
        <p:spPr>
          <a:xfrm rot="1488081">
            <a:off x="4466113" y="4576904"/>
            <a:ext cx="1602423" cy="137666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78802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4589465"/>
            <a:ext cx="7448550" cy="1296986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Demonstração de uma Apresentação de Habilidades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897588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err="1">
                <a:solidFill>
                  <a:schemeClr val="bg1">
                    <a:lumMod val="50000"/>
                  </a:schemeClr>
                </a:solidFill>
              </a:rPr>
              <a:t>Perguntas</a:t>
            </a:r>
            <a:r>
              <a:rPr lang="en-US" sz="340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336" y="1331819"/>
            <a:ext cx="3587378" cy="3673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5200" y="4610100"/>
            <a:ext cx="394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Vamos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começar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4857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4589465"/>
            <a:ext cx="7448550" cy="1296986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Acessando e Gerenciando cursos DAN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43041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schemeClr val="bg1">
                    <a:lumMod val="50000"/>
                  </a:schemeClr>
                </a:solidFill>
              </a:rPr>
              <a:t>Portal eLearning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34" t="12223" r="3190" b="8617"/>
          <a:stretch/>
        </p:blipFill>
        <p:spPr>
          <a:xfrm>
            <a:off x="2550770" y="1954482"/>
            <a:ext cx="5158339" cy="2491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9956" y="1338751"/>
            <a:ext cx="4881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cs typeface="Arial" panose="020B0604020202020204" pitchFamily="34" charset="0"/>
                <a:hlinkClick r:id="rId2"/>
              </a:rPr>
              <a:t>https://dan.diverelearning.com</a:t>
            </a:r>
            <a:endParaRPr lang="en-US" sz="2800"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8507" y="4781225"/>
            <a:ext cx="5842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cs typeface="Arial" panose="020B0604020202020204" pitchFamily="34" charset="0"/>
              </a:rPr>
              <a:t>Log-in inicial ajuda a verificar a identidade.</a:t>
            </a:r>
          </a:p>
        </p:txBody>
      </p:sp>
    </p:spTree>
    <p:extLst>
      <p:ext uri="{BB962C8B-B14F-4D97-AF65-F5344CB8AC3E}">
        <p14:creationId xmlns:p14="http://schemas.microsoft.com/office/powerpoint/2010/main" val="117519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>
                <a:solidFill>
                  <a:schemeClr val="bg1">
                    <a:lumMod val="50000"/>
                  </a:schemeClr>
                </a:solidFill>
              </a:rPr>
              <a:t>Gerencie seus Cursos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4069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Selecione Curso e convide Alunos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Detalhes no “</a:t>
            </a:r>
            <a:r>
              <a:rPr lang="pt-BR" sz="2800" i="1" dirty="0"/>
              <a:t>Guia do Instrutor”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1564" y="1123951"/>
            <a:ext cx="5169807" cy="311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3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774" y="3244212"/>
            <a:ext cx="4029075" cy="30575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>
                <a:solidFill>
                  <a:schemeClr val="bg1">
                    <a:lumMod val="50000"/>
                  </a:schemeClr>
                </a:solidFill>
              </a:rPr>
              <a:t>Ferramentas do Instrutor</a:t>
            </a:r>
            <a:endParaRPr lang="pt-BR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Materiais de todos os cursos disponíveis para download, na página específica de cada curso.</a:t>
            </a:r>
          </a:p>
          <a:p>
            <a:r>
              <a:rPr lang="pt-BR" dirty="0"/>
              <a:t>Instrutor também tem acesso a todos os módulos e materiais do aluno</a:t>
            </a:r>
          </a:p>
        </p:txBody>
      </p:sp>
      <p:sp>
        <p:nvSpPr>
          <p:cNvPr id="7" name="Rectangle 6"/>
          <p:cNvSpPr/>
          <p:nvPr/>
        </p:nvSpPr>
        <p:spPr>
          <a:xfrm>
            <a:off x="4128380" y="4354289"/>
            <a:ext cx="497941" cy="81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Oval 7"/>
          <p:cNvSpPr/>
          <p:nvPr/>
        </p:nvSpPr>
        <p:spPr>
          <a:xfrm rot="1614245">
            <a:off x="4947668" y="4683987"/>
            <a:ext cx="1345638" cy="17421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152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i="1" dirty="0">
                <a:solidFill>
                  <a:schemeClr val="bg1">
                    <a:lumMod val="50000"/>
                  </a:schemeClr>
                </a:solidFill>
              </a:rPr>
              <a:t>Oxygen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000" dirty="0"/>
              <a:t>e-Newsletter para Instrutores e Treinadores de Instrutores DAN </a:t>
            </a:r>
          </a:p>
          <a:p>
            <a:r>
              <a:rPr lang="pt-BR" sz="3000" dirty="0"/>
              <a:t>Novidades e Informações</a:t>
            </a:r>
          </a:p>
          <a:p>
            <a:r>
              <a:rPr lang="pt-BR" sz="3000" dirty="0"/>
              <a:t>Atualizações dos Padrões de Treinamento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1202" y="3749845"/>
            <a:ext cx="5278857" cy="14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4589465"/>
            <a:ext cx="7448550" cy="1296986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Marketing de cursos DAN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057943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4928</TotalTime>
  <Words>1020</Words>
  <Application>Microsoft Office PowerPoint</Application>
  <PresentationFormat>On-screen Show (4:3)</PresentationFormat>
  <Paragraphs>251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DAN TRAINING Instructor Qualification Course (IQC)</vt:lpstr>
      <vt:lpstr>PowerPoint Presentation</vt:lpstr>
      <vt:lpstr>Core Part 2 Module</vt:lpstr>
      <vt:lpstr>PowerPoint Presentation</vt:lpstr>
      <vt:lpstr>Portal eLearning</vt:lpstr>
      <vt:lpstr>Gerencie seus Cursos</vt:lpstr>
      <vt:lpstr>Ferramentas do Instrutor</vt:lpstr>
      <vt:lpstr>Oxygen Window</vt:lpstr>
      <vt:lpstr>PowerPoint Presentation</vt:lpstr>
      <vt:lpstr>Conecte-se com seus Alunos / Mergulhadores Ativos</vt:lpstr>
      <vt:lpstr>Oportunidades na sua Comunidade</vt:lpstr>
      <vt:lpstr>Oportunidades na sua Comunidade</vt:lpstr>
      <vt:lpstr>Oportunidades na sua Comunidade</vt:lpstr>
      <vt:lpstr>Como promover</vt:lpstr>
      <vt:lpstr>Agenda</vt:lpstr>
      <vt:lpstr>Quanto cobrar</vt:lpstr>
      <vt:lpstr>Calcule o custo final</vt:lpstr>
      <vt:lpstr>PowerPoint Presentation</vt:lpstr>
      <vt:lpstr>PowerPoint Presentation</vt:lpstr>
      <vt:lpstr>Antes do Curso</vt:lpstr>
      <vt:lpstr>Conduzindo o Curso </vt:lpstr>
      <vt:lpstr>Após o Curso</vt:lpstr>
      <vt:lpstr>PowerPoint Presentation</vt:lpstr>
      <vt:lpstr>Cinco Elementos</vt:lpstr>
      <vt:lpstr>Introdução</vt:lpstr>
      <vt:lpstr>Demonstração em tempo real</vt:lpstr>
      <vt:lpstr>Demonstração passo-a-passo</vt:lpstr>
      <vt:lpstr>Controle / condução</vt:lpstr>
      <vt:lpstr>Repreleção</vt:lpstr>
      <vt:lpstr>Avaliação das apresentações</vt:lpstr>
      <vt:lpstr>PowerPoint Presentation</vt:lpstr>
      <vt:lpstr>Perguntas?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Seery, Patty</dc:creator>
  <cp:lastModifiedBy>Irene Demetrescu</cp:lastModifiedBy>
  <cp:revision>241</cp:revision>
  <dcterms:created xsi:type="dcterms:W3CDTF">2016-07-20T17:06:02Z</dcterms:created>
  <dcterms:modified xsi:type="dcterms:W3CDTF">2018-04-03T17:06:50Z</dcterms:modified>
</cp:coreProperties>
</file>